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96" r:id="rId1"/>
  </p:sldMasterIdLst>
  <p:notesMasterIdLst>
    <p:notesMasterId r:id="rId21"/>
  </p:notesMasterIdLst>
  <p:sldIdLst>
    <p:sldId id="256" r:id="rId2"/>
    <p:sldId id="260" r:id="rId3"/>
    <p:sldId id="269" r:id="rId4"/>
    <p:sldId id="290" r:id="rId5"/>
    <p:sldId id="291" r:id="rId6"/>
    <p:sldId id="262" r:id="rId7"/>
    <p:sldId id="287" r:id="rId8"/>
    <p:sldId id="266" r:id="rId9"/>
    <p:sldId id="283" r:id="rId10"/>
    <p:sldId id="292" r:id="rId11"/>
    <p:sldId id="270" r:id="rId12"/>
    <p:sldId id="271" r:id="rId13"/>
    <p:sldId id="272" r:id="rId14"/>
    <p:sldId id="273" r:id="rId15"/>
    <p:sldId id="274" r:id="rId16"/>
    <p:sldId id="275" r:id="rId17"/>
    <p:sldId id="285" r:id="rId18"/>
    <p:sldId id="289" r:id="rId19"/>
    <p:sldId id="28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0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-624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  <a:pPr/>
              <a:t>2/27/2021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910080" y="359898"/>
            <a:ext cx="987552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910080" y="1850064"/>
            <a:ext cx="987552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0F4EFE1-BBD7-4486-8899-BADE3F79297D}" type="datetimeFigureOut">
              <a:rPr lang="en-US" smtClean="0"/>
              <a:pPr/>
              <a:t>2/27/2021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8A01721-286E-452B-A424-E361D5C2C26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228577" y="1413802"/>
            <a:ext cx="280416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542901" y="1345016"/>
            <a:ext cx="85344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0F4EFE1-BBD7-4486-8899-BADE3F79297D}" type="datetimeFigureOut">
              <a:rPr lang="en-US" smtClean="0"/>
              <a:pPr/>
              <a:t>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8A01721-286E-452B-A424-E361D5C2C26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4000" y="274640"/>
            <a:ext cx="24384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274641"/>
            <a:ext cx="7416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0F4EFE1-BBD7-4486-8899-BADE3F79297D}" type="datetimeFigureOut">
              <a:rPr lang="en-US" smtClean="0"/>
              <a:pPr/>
              <a:t>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8A01721-286E-452B-A424-E361D5C2C26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0F4EFE1-BBD7-4486-8899-BADE3F79297D}" type="datetimeFigureOut">
              <a:rPr lang="en-US" smtClean="0"/>
              <a:pPr/>
              <a:t>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8A01721-286E-452B-A424-E361D5C2C26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043853" y="-54"/>
            <a:ext cx="9144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7856" y="2600325"/>
            <a:ext cx="85344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37856" y="1066800"/>
            <a:ext cx="85344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0F4EFE1-BBD7-4486-8899-BADE3F79297D}" type="datetimeFigureOut">
              <a:rPr lang="en-US" smtClean="0"/>
              <a:pPr/>
              <a:t>2/27/2021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8A01721-286E-452B-A424-E361D5C2C26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3048000" y="0"/>
            <a:ext cx="1016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896428" y="2814656"/>
            <a:ext cx="280416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3210752" y="2745870"/>
            <a:ext cx="85344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4144" y="274320"/>
            <a:ext cx="999744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4144" y="1524000"/>
            <a:ext cx="48768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34784" y="1524000"/>
            <a:ext cx="48768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0F4EFE1-BBD7-4486-8899-BADE3F79297D}" type="datetimeFigureOut">
              <a:rPr lang="en-US" smtClean="0"/>
              <a:pPr/>
              <a:t>2/27/2021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8A01721-286E-452B-A424-E361D5C2C26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60336"/>
            <a:ext cx="109728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28278"/>
            <a:ext cx="536448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217920" y="328278"/>
            <a:ext cx="536448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969336"/>
            <a:ext cx="536448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969336"/>
            <a:ext cx="536448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0F4EFE1-BBD7-4486-8899-BADE3F79297D}" type="datetimeFigureOut">
              <a:rPr lang="en-US" smtClean="0"/>
              <a:pPr/>
              <a:t>2/27/2021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8A01721-286E-452B-A424-E361D5C2C26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4144" y="274320"/>
            <a:ext cx="999744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0F4EFE1-BBD7-4486-8899-BADE3F79297D}" type="datetimeFigureOut">
              <a:rPr lang="en-US" smtClean="0"/>
              <a:pPr/>
              <a:t>2/27/2021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8A01721-286E-452B-A424-E361D5C2C26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353312" y="0"/>
            <a:ext cx="10838688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0F4EFE1-BBD7-4486-8899-BADE3F79297D}" type="datetimeFigureOut">
              <a:rPr lang="en-US" smtClean="0"/>
              <a:pPr/>
              <a:t>2/27/2021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8A01721-286E-452B-A424-E361D5C2C26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353312" y="-54"/>
            <a:ext cx="97536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16778"/>
            <a:ext cx="508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406964"/>
            <a:ext cx="508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09600" y="2133601"/>
            <a:ext cx="108712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0F4EFE1-BBD7-4486-8899-BADE3F79297D}" type="datetimeFigureOut">
              <a:rPr lang="en-US" smtClean="0"/>
              <a:pPr/>
              <a:t>2/27/2021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8A01721-286E-452B-A424-E361D5C2C26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49195" y="1066800"/>
            <a:ext cx="36576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0F4EFE1-BBD7-4486-8899-BADE3F79297D}" type="datetimeFigureOut">
              <a:rPr lang="en-US" smtClean="0"/>
              <a:pPr/>
              <a:t>2/27/2021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8A01721-286E-452B-A424-E361D5C2C26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016000" y="1066800"/>
            <a:ext cx="6096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17600" y="1143004"/>
            <a:ext cx="58928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528967" y="954341"/>
            <a:ext cx="9144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6671556" y="936786"/>
            <a:ext cx="865632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7600" y="4800600"/>
            <a:ext cx="58928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1087902" y="-815922"/>
            <a:ext cx="2185183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25089" y="21103"/>
            <a:ext cx="2269588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243842" y="1055077"/>
            <a:ext cx="1500956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350498" y="-54"/>
            <a:ext cx="10841503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914144" y="274638"/>
            <a:ext cx="999744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914144" y="1447800"/>
            <a:ext cx="999744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4775200" y="6305550"/>
            <a:ext cx="28448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70F4EFE1-BBD7-4486-8899-BADE3F79297D}" type="datetimeFigureOut">
              <a:rPr lang="en-US" smtClean="0"/>
              <a:pPr/>
              <a:t>2/27/2021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7620000" y="6305550"/>
            <a:ext cx="38608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11484864" y="6305550"/>
            <a:ext cx="6096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C8A01721-286E-452B-A424-E361D5C2C26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353312" y="-54"/>
            <a:ext cx="97536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 smtClean="0"/>
          </a:p>
        </p:txBody>
      </p:sp>
      <p:sp>
        <p:nvSpPr>
          <p:cNvPr id="10" name="TextBox 4"/>
          <p:cNvSpPr txBox="1">
            <a:spLocks noChangeArrowheads="1"/>
          </p:cNvSpPr>
          <p:nvPr/>
        </p:nvSpPr>
        <p:spPr bwMode="auto">
          <a:xfrm>
            <a:off x="1355517" y="272428"/>
            <a:ext cx="10205111" cy="138499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IN" altLang="en-US" sz="2800" dirty="0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LOCALMART(E-COMMERCE </a:t>
            </a:r>
            <a:r>
              <a:rPr lang="en-IN" altLang="en-US" sz="2800" dirty="0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PLATFORM for local sellers)</a:t>
            </a:r>
            <a:r>
              <a:rPr lang="en-IN" altLang="en-US" sz="2800" dirty="0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altLang="en-US" sz="2800" dirty="0" smtClean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altLang="en-US" sz="2800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defRPr/>
            </a:pPr>
            <a:endParaRPr lang="en-IN" altLang="en-US" sz="2800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5"/>
          <p:cNvSpPr txBox="1">
            <a:spLocks noChangeArrowheads="1"/>
          </p:cNvSpPr>
          <p:nvPr/>
        </p:nvSpPr>
        <p:spPr bwMode="auto">
          <a:xfrm>
            <a:off x="2495006" y="3285874"/>
            <a:ext cx="6567194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2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 Name </a:t>
            </a:r>
            <a:r>
              <a:rPr lang="en-IN" altLang="en-US" sz="32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altLang="en-US" sz="32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J VEERESH NAIK</a:t>
            </a:r>
            <a:endParaRPr lang="en-US" altLang="en-US" sz="3200" b="1" dirty="0" smtClean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1" hangingPunct="1"/>
            <a:r>
              <a:rPr lang="en-US" altLang="en-US" sz="32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Roll no     </a:t>
            </a:r>
            <a:r>
              <a:rPr lang="en-IN" altLang="en-US" sz="32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19885A0514</a:t>
            </a:r>
            <a:endParaRPr lang="en-US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18903" y="1515292"/>
            <a:ext cx="10593977" cy="64633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US" sz="2800" dirty="0" smtClean="0"/>
              <a:t>Online hosted  website link :-</a:t>
            </a:r>
            <a:r>
              <a:rPr lang="en-US" sz="2800" b="1" dirty="0" smtClean="0"/>
              <a:t>           </a:t>
            </a:r>
            <a:r>
              <a:rPr lang="en-US" sz="3600" b="1" dirty="0" smtClean="0"/>
              <a:t>localmart.epizy.com</a:t>
            </a:r>
            <a:endParaRPr lang="en-US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83670" y="2079828"/>
            <a:ext cx="1017047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bevelT w="19050" h="19050" prst="angle"/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5400" b="1" cap="none" spc="0" dirty="0" smtClean="0">
                <a:ln/>
                <a:solidFill>
                  <a:schemeClr val="accent3"/>
                </a:solidFill>
                <a:effectLst/>
              </a:rPr>
              <a:t>SCREENSHOTS OF PROJECT</a:t>
            </a:r>
            <a:endParaRPr lang="en-US" sz="5400" b="1" cap="none" spc="0" dirty="0">
              <a:ln/>
              <a:solidFill>
                <a:schemeClr val="accent3"/>
              </a:solidFill>
              <a:effectLst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104)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91093" y="235131"/>
            <a:ext cx="11372611" cy="627017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 descr="Screenshot (105)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6206" y="435915"/>
            <a:ext cx="11087093" cy="6056325"/>
          </a:xfrm>
          <a:prstGeom prst="rect">
            <a:avLst/>
          </a:prstGeom>
          <a:solidFill>
            <a:schemeClr val="accent1"/>
          </a:solidFill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shot (106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183" y="300446"/>
            <a:ext cx="11318301" cy="62179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107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388" y="339634"/>
            <a:ext cx="11361246" cy="61705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shot (108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347" y="261257"/>
            <a:ext cx="11676167" cy="63555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109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9" y="182183"/>
            <a:ext cx="10802982" cy="612569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110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888" y="483326"/>
            <a:ext cx="11470875" cy="603504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\Desktop\admin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4001" y="715399"/>
            <a:ext cx="11556262" cy="576064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34579" y="2967335"/>
            <a:ext cx="328224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100" dirty="0" smtClean="0">
                <a:ln w="18000">
                  <a:solidFill>
                    <a:schemeClr val="accent1">
                      <a:satMod val="200000"/>
                      <a:tint val="72000"/>
                    </a:schemeClr>
                  </a:solidFill>
                  <a:prstDash val="solid"/>
                </a:ln>
                <a:solidFill>
                  <a:schemeClr val="accent1">
                    <a:satMod val="280000"/>
                    <a:tint val="100000"/>
                    <a:alpha val="5700"/>
                  </a:schemeClr>
                </a:solidFill>
                <a:effectLst>
                  <a:outerShdw blurRad="25000" dist="20000" dir="16020000" algn="tl">
                    <a:schemeClr val="accent1">
                      <a:satMod val="200000"/>
                      <a:shade val="1000"/>
                      <a:alpha val="60000"/>
                    </a:schemeClr>
                  </a:outerShdw>
                </a:effectLst>
              </a:rPr>
              <a:t>Thank you</a:t>
            </a:r>
            <a:endParaRPr lang="en-US" sz="5400" b="1" cap="none" spc="100" dirty="0">
              <a:ln w="18000">
                <a:solidFill>
                  <a:schemeClr val="accent1">
                    <a:satMod val="200000"/>
                    <a:tint val="72000"/>
                  </a:schemeClr>
                </a:solidFill>
                <a:prstDash val="solid"/>
              </a:ln>
              <a:solidFill>
                <a:schemeClr val="accent1">
                  <a:satMod val="280000"/>
                  <a:tint val="100000"/>
                  <a:alpha val="5700"/>
                </a:schemeClr>
              </a:solidFill>
              <a:effectLst>
                <a:outerShdw blurRad="25000" dist="20000" dir="16020000" algn="tl">
                  <a:schemeClr val="accent1">
                    <a:satMod val="200000"/>
                    <a:shade val="1000"/>
                    <a:alpha val="6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4327" y="235449"/>
            <a:ext cx="9997440" cy="1143000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LocalMart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1466" y="2009140"/>
            <a:ext cx="10515600" cy="4848860"/>
          </a:xfrm>
        </p:spPr>
        <p:txBody>
          <a:bodyPr>
            <a:noAutofit/>
          </a:bodyPr>
          <a:lstStyle/>
          <a:p>
            <a:r>
              <a:rPr lang="en-US" sz="2400" dirty="0" smtClean="0"/>
              <a:t>It is reasonable to say that the process of shopping on the web is becoming commonplace. </a:t>
            </a:r>
          </a:p>
          <a:p>
            <a:r>
              <a:rPr lang="en-US" sz="2400" dirty="0" smtClean="0"/>
              <a:t>So, we provide a great online platform for local business to grow through </a:t>
            </a:r>
            <a:r>
              <a:rPr lang="en-US" sz="2400" dirty="0" err="1" smtClean="0"/>
              <a:t>LocalMart</a:t>
            </a:r>
            <a:r>
              <a:rPr lang="en-US" sz="2400" dirty="0" smtClean="0"/>
              <a:t> application. </a:t>
            </a:r>
            <a:endParaRPr lang="en-US" sz="2400" dirty="0" smtClean="0"/>
          </a:p>
          <a:p>
            <a:r>
              <a:rPr lang="en-US" sz="2400" dirty="0" smtClean="0"/>
              <a:t>The objective of this project is to develop a general purpose online store for local population where </a:t>
            </a:r>
            <a:r>
              <a:rPr lang="en-US" sz="2400" b="1" dirty="0" smtClean="0"/>
              <a:t>any kind of product can be bought from the comfort of home</a:t>
            </a:r>
            <a:r>
              <a:rPr lang="en-US" sz="2400" dirty="0" smtClean="0"/>
              <a:t> through the Internet. An online store is a virtual store on the Internet where customers can browse the catalog and select products of interest. The selected items may be collected in a shopping cart. At checkout time, the items in the shopping cart will be presented on order.</a:t>
            </a:r>
          </a:p>
          <a:p>
            <a:endParaRPr lang="en-US" sz="2400" dirty="0"/>
          </a:p>
        </p:txBody>
      </p:sp>
      <p:pic>
        <p:nvPicPr>
          <p:cNvPr id="15362" name="Picture 2" descr="Local Shops on Amazon | sell from Local Shops on Amazon.in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87859" y="-564777"/>
            <a:ext cx="3903368" cy="2528047"/>
          </a:xfrm>
          <a:prstGeom prst="rect">
            <a:avLst/>
          </a:prstGeom>
          <a:noFill/>
        </p:spPr>
      </p:pic>
      <p:pic>
        <p:nvPicPr>
          <p:cNvPr id="5" name="Picture 1" descr="C:\Users\admin\Desktop\localmart\photosforppt\unnamed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29199" y="0"/>
            <a:ext cx="1956707" cy="195670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8280" y="0"/>
            <a:ext cx="10515600" cy="1314450"/>
          </a:xfrm>
        </p:spPr>
        <p:txBody>
          <a:bodyPr>
            <a:normAutofit fontScale="90000"/>
          </a:bodyPr>
          <a:lstStyle/>
          <a:p>
            <a:r>
              <a:rPr lang="en-IN" altLang="en-US" dirty="0" smtClean="0">
                <a:solidFill>
                  <a:srgbClr val="FF0000"/>
                </a:solidFill>
              </a:rPr>
              <a:t>Advantages of </a:t>
            </a:r>
            <a:r>
              <a:rPr lang="en-IN" altLang="en-US" dirty="0" err="1" smtClean="0">
                <a:solidFill>
                  <a:srgbClr val="FF0000"/>
                </a:solidFill>
              </a:rPr>
              <a:t>L</a:t>
            </a:r>
            <a:r>
              <a:rPr lang="en-IN" altLang="en-US" dirty="0" err="1" smtClean="0">
                <a:solidFill>
                  <a:srgbClr val="FF0000"/>
                </a:solidFill>
              </a:rPr>
              <a:t>ocalMart</a:t>
            </a:r>
            <a:r>
              <a:rPr lang="en-IN" altLang="en-US" dirty="0" smtClean="0"/>
              <a:t/>
            </a:r>
            <a:br>
              <a:rPr lang="en-IN" altLang="en-US" dirty="0" smtClean="0"/>
            </a:br>
            <a:endParaRPr lang="en-I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5196" y="684712"/>
            <a:ext cx="9171033" cy="3364774"/>
          </a:xfrm>
        </p:spPr>
        <p:txBody>
          <a:bodyPr>
            <a:normAutofit fontScale="85000" lnSpcReduction="20000"/>
          </a:bodyPr>
          <a:lstStyle/>
          <a:p>
            <a:pPr>
              <a:buNone/>
            </a:pPr>
            <a:r>
              <a:rPr lang="en-US" dirty="0" smtClean="0">
                <a:sym typeface="+mn-ea"/>
              </a:rPr>
              <a:t>• To break the barrier posed by physical limitations.</a:t>
            </a:r>
          </a:p>
          <a:p>
            <a:pPr>
              <a:buNone/>
            </a:pPr>
            <a:r>
              <a:rPr lang="en-US" dirty="0" smtClean="0">
                <a:sym typeface="+mn-ea"/>
              </a:rPr>
              <a:t>• To </a:t>
            </a:r>
            <a:r>
              <a:rPr lang="en-US" dirty="0" smtClean="0">
                <a:sym typeface="+mn-ea"/>
              </a:rPr>
              <a:t>provide better customer relations and a trust with local sellers.</a:t>
            </a:r>
          </a:p>
          <a:p>
            <a:pPr>
              <a:buNone/>
            </a:pPr>
            <a:r>
              <a:rPr lang="en-US" dirty="0" smtClean="0">
                <a:sym typeface="+mn-ea"/>
              </a:rPr>
              <a:t>• To reach more shoppers in order to increase revenue.</a:t>
            </a:r>
          </a:p>
          <a:p>
            <a:pPr>
              <a:buNone/>
            </a:pPr>
            <a:r>
              <a:rPr lang="en-US" dirty="0" smtClean="0">
                <a:sym typeface="+mn-ea"/>
              </a:rPr>
              <a:t>• To make products available to customers 24/7 globally.</a:t>
            </a:r>
          </a:p>
          <a:p>
            <a:pPr>
              <a:buNone/>
            </a:pPr>
            <a:r>
              <a:rPr lang="en-US" dirty="0" smtClean="0">
                <a:sym typeface="+mn-ea"/>
              </a:rPr>
              <a:t>• To allow shoppers purchase goods at their own convenience, with just some mouse clicks.</a:t>
            </a:r>
          </a:p>
          <a:p>
            <a:pPr>
              <a:buNone/>
            </a:pPr>
            <a:r>
              <a:rPr lang="en-US" dirty="0" smtClean="0">
                <a:sym typeface="+mn-ea"/>
              </a:rPr>
              <a:t>• To reduce the operational cost of running a business</a:t>
            </a:r>
            <a:r>
              <a:rPr lang="en-US" dirty="0" smtClean="0">
                <a:sym typeface="+mn-ea"/>
              </a:rPr>
              <a:t>.</a:t>
            </a:r>
          </a:p>
        </p:txBody>
      </p:sp>
      <p:pic>
        <p:nvPicPr>
          <p:cNvPr id="14338" name="Picture 2" descr="offline retailers: Online market killing Dhanteras sales, complain local  sellers, Retail News, ET Retail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98962" y="3879669"/>
            <a:ext cx="4022457" cy="275032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pic>
      <p:pic>
        <p:nvPicPr>
          <p:cNvPr id="14340" name="Picture 4" descr="Trust Local (@TrustLocal) | Twitter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118182" y="640081"/>
            <a:ext cx="1867988" cy="186798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 descr="38 Small Business Ideas for Philippines with Small Capital – StartupGuys.net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9817" y="0"/>
            <a:ext cx="11821886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1676400" y="1899557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800" b="1" dirty="0" smtClean="0"/>
              <a:t>Number of </a:t>
            </a:r>
            <a:r>
              <a:rPr lang="en-US" sz="2800" b="1" dirty="0" smtClean="0"/>
              <a:t>small business </a:t>
            </a:r>
            <a:r>
              <a:rPr lang="en-US" sz="2800" b="1" dirty="0" smtClean="0"/>
              <a:t>in India:</a:t>
            </a:r>
            <a:r>
              <a:rPr lang="en-US" sz="2800" dirty="0" smtClean="0"/>
              <a:t> The number is estimated to be at 42.50 million, registered &amp; unregistered together.  A staggering 95% of the total industrial units in the country.</a:t>
            </a:r>
          </a:p>
          <a:p>
            <a:r>
              <a:rPr lang="en-US" sz="2800" b="1" dirty="0" smtClean="0"/>
              <a:t>SME &amp; Employment opportunity:</a:t>
            </a:r>
            <a:r>
              <a:rPr lang="en-US" sz="2800" dirty="0" smtClean="0"/>
              <a:t> Employs about 106 million, 40% of India’s workforce. Next only to the agricultural sector.</a:t>
            </a:r>
          </a:p>
          <a:p>
            <a:r>
              <a:rPr lang="en-US" sz="2800" b="1" dirty="0" smtClean="0"/>
              <a:t>Products:</a:t>
            </a:r>
            <a:r>
              <a:rPr lang="en-US" sz="2800" dirty="0" smtClean="0"/>
              <a:t> produces more than 6000 products.</a:t>
            </a:r>
          </a:p>
          <a:p>
            <a:r>
              <a:rPr lang="en-US" sz="2800" b="1" dirty="0" smtClean="0"/>
              <a:t>GDP Contribution:</a:t>
            </a:r>
            <a:r>
              <a:rPr lang="en-US" sz="2800" dirty="0" smtClean="0"/>
              <a:t> Currently around 6.11% of the manufacturing GDP and 24.63% of Service sector GDP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1967103" y="589895"/>
            <a:ext cx="905748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Huge </a:t>
            </a:r>
            <a:r>
              <a:rPr lang="en-US" sz="54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business opportunity?</a:t>
            </a:r>
            <a:endParaRPr lang="en-US" sz="5400" b="1" cap="none" spc="0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accent3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328" y="0"/>
            <a:ext cx="10612755" cy="6208395"/>
          </a:xfrm>
        </p:spPr>
        <p:txBody>
          <a:bodyPr>
            <a:noAutofit/>
          </a:bodyPr>
          <a:lstStyle/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The whole project is divided into seven different modules;</a:t>
            </a:r>
          </a:p>
          <a:p>
            <a:r>
              <a:rPr lang="en-US" sz="2000" dirty="0"/>
              <a:t> I. Location module </a:t>
            </a:r>
          </a:p>
          <a:p>
            <a:r>
              <a:rPr lang="en-US" sz="2000" dirty="0"/>
              <a:t>2. Shopping Cart module</a:t>
            </a:r>
          </a:p>
          <a:p>
            <a:r>
              <a:rPr lang="en-US" sz="2000" dirty="0"/>
              <a:t> 3. Shops module </a:t>
            </a:r>
          </a:p>
          <a:p>
            <a:r>
              <a:rPr lang="en-US" sz="2000" dirty="0"/>
              <a:t>4. Home page</a:t>
            </a:r>
          </a:p>
          <a:p>
            <a:r>
              <a:rPr lang="en-US" sz="2000" dirty="0"/>
              <a:t> 5. Login / signup </a:t>
            </a:r>
          </a:p>
          <a:p>
            <a:r>
              <a:rPr lang="en-US" sz="2000" dirty="0"/>
              <a:t>6. Admin </a:t>
            </a:r>
          </a:p>
          <a:p>
            <a:r>
              <a:rPr lang="en-US" sz="2000" dirty="0"/>
              <a:t>7. Add products by </a:t>
            </a:r>
            <a:r>
              <a:rPr lang="en-US" sz="2000" dirty="0" smtClean="0"/>
              <a:t>admin</a:t>
            </a:r>
          </a:p>
          <a:p>
            <a:r>
              <a:rPr lang="en-IN" sz="2000" dirty="0" smtClean="0"/>
              <a:t>8.Secure Payment service</a:t>
            </a:r>
            <a:br>
              <a:rPr lang="en-IN" sz="2000" dirty="0" smtClean="0"/>
            </a:br>
            <a:endParaRPr lang="en-US" sz="2000" dirty="0"/>
          </a:p>
          <a:p>
            <a:endParaRPr lang="en-US" sz="2000" dirty="0"/>
          </a:p>
        </p:txBody>
      </p:sp>
      <p:sp>
        <p:nvSpPr>
          <p:cNvPr id="4" name="Text Box 3"/>
          <p:cNvSpPr txBox="1"/>
          <p:nvPr/>
        </p:nvSpPr>
        <p:spPr>
          <a:xfrm>
            <a:off x="2264682" y="182790"/>
            <a:ext cx="290131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altLang="en-US" sz="2800" dirty="0">
                <a:solidFill>
                  <a:srgbClr val="FF0000"/>
                </a:solidFill>
              </a:rPr>
              <a:t>IMPLEMENTATION</a:t>
            </a:r>
            <a:r>
              <a:rPr lang="en-IN" altLang="en-US" dirty="0"/>
              <a:t>:</a:t>
            </a:r>
          </a:p>
        </p:txBody>
      </p:sp>
      <p:pic>
        <p:nvPicPr>
          <p:cNvPr id="13314" name="Picture 2" descr="Connect with local sellers, pay the best price during this lockdown- The  New Indian Expres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949439" y="2818009"/>
            <a:ext cx="4296501" cy="286433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504406" y="378188"/>
            <a:ext cx="10515600" cy="131445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Users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200876" y="1298666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  <a:t>Only registered user</a:t>
            </a:r>
            <a:r>
              <a:rPr kumimoji="0" lang="en-US" sz="28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  <a:t> can perform actions </a:t>
            </a:r>
            <a:r>
              <a:rPr kumimoji="0" lang="en-US" sz="2800" b="0" i="0" u="none" strike="noStrike" kern="1200" cap="none" spc="0" normalizeH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  <a:t>eithe</a:t>
            </a:r>
            <a:r>
              <a:rPr lang="en-US" sz="2800" dirty="0" smtClean="0">
                <a:sym typeface="+mn-ea"/>
              </a:rPr>
              <a:t>r admin or normal user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IN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  <a:t>We</a:t>
            </a:r>
            <a:r>
              <a:rPr kumimoji="0" lang="en-IN" sz="28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  <a:t> provide 3 roles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</a:pPr>
            <a:r>
              <a:rPr kumimoji="0" lang="en-IN" sz="28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  <a:t>Seller(admin)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</a:pPr>
            <a:r>
              <a:rPr lang="en-IN" sz="2800" dirty="0" smtClean="0">
                <a:sym typeface="+mn-ea"/>
              </a:rPr>
              <a:t>User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</a:pPr>
            <a:r>
              <a:rPr kumimoji="0" lang="en-IN" sz="28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  <a:t>Visitor</a:t>
            </a:r>
            <a:br>
              <a:rPr kumimoji="0" lang="en-IN" sz="28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</a:br>
            <a:r>
              <a:rPr kumimoji="0" lang="en-IN" sz="28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+mn-ea"/>
              </a:rPr>
              <a:t>	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4" name="Picture 1" descr="C:\Users\admin\Desktop\localmart\photosforppt\unnamed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934994" y="2560320"/>
            <a:ext cx="2871107" cy="287110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/>
          <p:cNvSpPr/>
          <p:nvPr/>
        </p:nvSpPr>
        <p:spPr>
          <a:xfrm>
            <a:off x="4661535" y="137160"/>
            <a:ext cx="2549525" cy="5939155"/>
          </a:xfrm>
          <a:prstGeom prst="flowChart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Terminator 4"/>
          <p:cNvSpPr/>
          <p:nvPr/>
        </p:nvSpPr>
        <p:spPr>
          <a:xfrm>
            <a:off x="5086985" y="295910"/>
            <a:ext cx="1444625" cy="546100"/>
          </a:xfrm>
          <a:prstGeom prst="flowChartTerminato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locations</a:t>
            </a:r>
          </a:p>
        </p:txBody>
      </p:sp>
      <p:sp>
        <p:nvSpPr>
          <p:cNvPr id="14" name="Flowchart: Terminator 13"/>
          <p:cNvSpPr/>
          <p:nvPr/>
        </p:nvSpPr>
        <p:spPr>
          <a:xfrm>
            <a:off x="5086985" y="1054735"/>
            <a:ext cx="1444625" cy="546100"/>
          </a:xfrm>
          <a:prstGeom prst="flowChartTerminator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Stores</a:t>
            </a:r>
          </a:p>
        </p:txBody>
      </p:sp>
      <p:sp>
        <p:nvSpPr>
          <p:cNvPr id="15" name="Flowchart: Terminator 14"/>
          <p:cNvSpPr/>
          <p:nvPr/>
        </p:nvSpPr>
        <p:spPr>
          <a:xfrm>
            <a:off x="5086985" y="1812925"/>
            <a:ext cx="1444625" cy="546100"/>
          </a:xfrm>
          <a:prstGeom prst="flowChartTerminator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Product</a:t>
            </a:r>
          </a:p>
        </p:txBody>
      </p:sp>
      <p:sp>
        <p:nvSpPr>
          <p:cNvPr id="16" name="Flowchart: Terminator 15"/>
          <p:cNvSpPr/>
          <p:nvPr/>
        </p:nvSpPr>
        <p:spPr>
          <a:xfrm>
            <a:off x="5086985" y="2528570"/>
            <a:ext cx="1444625" cy="546100"/>
          </a:xfrm>
          <a:prstGeom prst="flowChartTerminator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Cart</a:t>
            </a:r>
          </a:p>
        </p:txBody>
      </p:sp>
      <p:sp>
        <p:nvSpPr>
          <p:cNvPr id="17" name="Flowchart: Terminator 16"/>
          <p:cNvSpPr/>
          <p:nvPr/>
        </p:nvSpPr>
        <p:spPr>
          <a:xfrm>
            <a:off x="5086985" y="3199765"/>
            <a:ext cx="1444625" cy="546100"/>
          </a:xfrm>
          <a:prstGeom prst="flowChartTerminator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Settings</a:t>
            </a:r>
          </a:p>
        </p:txBody>
      </p:sp>
      <p:sp>
        <p:nvSpPr>
          <p:cNvPr id="18" name="Flowchart: Terminator 17"/>
          <p:cNvSpPr/>
          <p:nvPr/>
        </p:nvSpPr>
        <p:spPr>
          <a:xfrm>
            <a:off x="5086985" y="3871595"/>
            <a:ext cx="1444625" cy="546100"/>
          </a:xfrm>
          <a:prstGeom prst="flowChartTerminator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Login</a:t>
            </a:r>
          </a:p>
        </p:txBody>
      </p:sp>
      <p:sp>
        <p:nvSpPr>
          <p:cNvPr id="19" name="Flowchart: Terminator 18"/>
          <p:cNvSpPr/>
          <p:nvPr/>
        </p:nvSpPr>
        <p:spPr>
          <a:xfrm>
            <a:off x="5086985" y="4542790"/>
            <a:ext cx="1444625" cy="546100"/>
          </a:xfrm>
          <a:prstGeom prst="flowChartTerminator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Registration</a:t>
            </a:r>
          </a:p>
        </p:txBody>
      </p:sp>
      <p:sp>
        <p:nvSpPr>
          <p:cNvPr id="20" name="Flowchart: Terminator 19"/>
          <p:cNvSpPr/>
          <p:nvPr/>
        </p:nvSpPr>
        <p:spPr>
          <a:xfrm>
            <a:off x="5086985" y="5258435"/>
            <a:ext cx="1444625" cy="546100"/>
          </a:xfrm>
          <a:prstGeom prst="flowChartTerminator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Add Products</a:t>
            </a:r>
          </a:p>
        </p:txBody>
      </p:sp>
      <p:sp>
        <p:nvSpPr>
          <p:cNvPr id="22" name="Oval 21"/>
          <p:cNvSpPr/>
          <p:nvPr/>
        </p:nvSpPr>
        <p:spPr>
          <a:xfrm>
            <a:off x="2392045" y="1169670"/>
            <a:ext cx="509905" cy="4495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/>
          <p:cNvCxnSpPr>
            <a:stCxn id="22" idx="4"/>
          </p:cNvCxnSpPr>
          <p:nvPr/>
        </p:nvCxnSpPr>
        <p:spPr>
          <a:xfrm flipH="1">
            <a:off x="2646680" y="1619250"/>
            <a:ext cx="635" cy="5340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634615" y="1643380"/>
            <a:ext cx="376555" cy="2063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>
            <a:off x="2355215" y="1631315"/>
            <a:ext cx="267335" cy="2184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2646680" y="2105025"/>
            <a:ext cx="303530" cy="2063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>
            <a:off x="2355215" y="2117090"/>
            <a:ext cx="291465" cy="2425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8712835" y="1849755"/>
            <a:ext cx="509905" cy="4495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/>
          <p:cNvCxnSpPr>
            <a:stCxn id="34" idx="4"/>
          </p:cNvCxnSpPr>
          <p:nvPr/>
        </p:nvCxnSpPr>
        <p:spPr>
          <a:xfrm flipH="1">
            <a:off x="8967470" y="2299335"/>
            <a:ext cx="635" cy="5340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8968105" y="2322195"/>
            <a:ext cx="376555" cy="2063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8676005" y="2322195"/>
            <a:ext cx="267335" cy="2184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8968105" y="2833370"/>
            <a:ext cx="303530" cy="2063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8676005" y="2832100"/>
            <a:ext cx="291465" cy="2425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2519045" y="3919855"/>
            <a:ext cx="509905" cy="4495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>
            <a:stCxn id="40" idx="4"/>
          </p:cNvCxnSpPr>
          <p:nvPr/>
        </p:nvCxnSpPr>
        <p:spPr>
          <a:xfrm flipH="1">
            <a:off x="2773680" y="4369435"/>
            <a:ext cx="635" cy="5340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2761615" y="4393565"/>
            <a:ext cx="376555" cy="2063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>
            <a:off x="2482215" y="4381500"/>
            <a:ext cx="267335" cy="2184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2773680" y="4855210"/>
            <a:ext cx="303530" cy="2063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2482215" y="4867275"/>
            <a:ext cx="291465" cy="2425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 Box 45"/>
          <p:cNvSpPr txBox="1"/>
          <p:nvPr/>
        </p:nvSpPr>
        <p:spPr>
          <a:xfrm>
            <a:off x="1864995" y="2382520"/>
            <a:ext cx="186626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Unregistered User</a:t>
            </a:r>
          </a:p>
        </p:txBody>
      </p:sp>
      <p:sp>
        <p:nvSpPr>
          <p:cNvPr id="47" name="Text Box 46"/>
          <p:cNvSpPr txBox="1"/>
          <p:nvPr/>
        </p:nvSpPr>
        <p:spPr>
          <a:xfrm>
            <a:off x="2355850" y="5259070"/>
            <a:ext cx="7607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Seller</a:t>
            </a:r>
          </a:p>
        </p:txBody>
      </p:sp>
      <p:sp>
        <p:nvSpPr>
          <p:cNvPr id="48" name="Text Box 47"/>
          <p:cNvSpPr txBox="1"/>
          <p:nvPr/>
        </p:nvSpPr>
        <p:spPr>
          <a:xfrm>
            <a:off x="8298815" y="3074670"/>
            <a:ext cx="164211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Registered User</a:t>
            </a:r>
          </a:p>
        </p:txBody>
      </p:sp>
      <p:cxnSp>
        <p:nvCxnSpPr>
          <p:cNvPr id="53" name="Straight Connector 52"/>
          <p:cNvCxnSpPr>
            <a:endCxn id="5" idx="1"/>
          </p:cNvCxnSpPr>
          <p:nvPr/>
        </p:nvCxnSpPr>
        <p:spPr>
          <a:xfrm flipV="1">
            <a:off x="3047365" y="568960"/>
            <a:ext cx="2039620" cy="12687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endCxn id="14" idx="1"/>
          </p:cNvCxnSpPr>
          <p:nvPr/>
        </p:nvCxnSpPr>
        <p:spPr>
          <a:xfrm flipV="1">
            <a:off x="3120390" y="1327785"/>
            <a:ext cx="1966595" cy="5099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endCxn id="15" idx="1"/>
          </p:cNvCxnSpPr>
          <p:nvPr/>
        </p:nvCxnSpPr>
        <p:spPr>
          <a:xfrm>
            <a:off x="3120390" y="1861820"/>
            <a:ext cx="1966595" cy="224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endCxn id="5" idx="3"/>
          </p:cNvCxnSpPr>
          <p:nvPr/>
        </p:nvCxnSpPr>
        <p:spPr>
          <a:xfrm flipH="1" flipV="1">
            <a:off x="6531610" y="568960"/>
            <a:ext cx="2077720" cy="19608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endCxn id="14" idx="3"/>
          </p:cNvCxnSpPr>
          <p:nvPr/>
        </p:nvCxnSpPr>
        <p:spPr>
          <a:xfrm flipH="1" flipV="1">
            <a:off x="6531610" y="1327785"/>
            <a:ext cx="2077720" cy="12141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endCxn id="15" idx="3"/>
          </p:cNvCxnSpPr>
          <p:nvPr/>
        </p:nvCxnSpPr>
        <p:spPr>
          <a:xfrm flipH="1" flipV="1">
            <a:off x="6531610" y="2085975"/>
            <a:ext cx="2053590" cy="4559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endCxn id="16" idx="3"/>
          </p:cNvCxnSpPr>
          <p:nvPr/>
        </p:nvCxnSpPr>
        <p:spPr>
          <a:xfrm flipH="1">
            <a:off x="6531610" y="2541905"/>
            <a:ext cx="2028825" cy="2597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endCxn id="17" idx="3"/>
          </p:cNvCxnSpPr>
          <p:nvPr/>
        </p:nvCxnSpPr>
        <p:spPr>
          <a:xfrm flipH="1">
            <a:off x="6531610" y="2517775"/>
            <a:ext cx="2053590" cy="955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endCxn id="18" idx="3"/>
          </p:cNvCxnSpPr>
          <p:nvPr/>
        </p:nvCxnSpPr>
        <p:spPr>
          <a:xfrm flipH="1">
            <a:off x="6531610" y="2480945"/>
            <a:ext cx="2113915" cy="16637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endCxn id="19" idx="3"/>
          </p:cNvCxnSpPr>
          <p:nvPr/>
        </p:nvCxnSpPr>
        <p:spPr>
          <a:xfrm flipH="1">
            <a:off x="6531610" y="2529840"/>
            <a:ext cx="2138045" cy="2286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endCxn id="17" idx="1"/>
          </p:cNvCxnSpPr>
          <p:nvPr/>
        </p:nvCxnSpPr>
        <p:spPr>
          <a:xfrm flipV="1">
            <a:off x="3168650" y="3472815"/>
            <a:ext cx="1918335" cy="11455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endCxn id="18" idx="1"/>
          </p:cNvCxnSpPr>
          <p:nvPr/>
        </p:nvCxnSpPr>
        <p:spPr>
          <a:xfrm flipV="1">
            <a:off x="3193415" y="4144645"/>
            <a:ext cx="1893570" cy="4375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endCxn id="19" idx="1"/>
          </p:cNvCxnSpPr>
          <p:nvPr/>
        </p:nvCxnSpPr>
        <p:spPr>
          <a:xfrm>
            <a:off x="3205480" y="4618355"/>
            <a:ext cx="1881505" cy="1974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>
            <a:endCxn id="20" idx="1"/>
          </p:cNvCxnSpPr>
          <p:nvPr/>
        </p:nvCxnSpPr>
        <p:spPr>
          <a:xfrm>
            <a:off x="3205480" y="4630420"/>
            <a:ext cx="1881505" cy="9010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6130" y="994137"/>
            <a:ext cx="7317105" cy="555307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1453877" y="464457"/>
            <a:ext cx="231711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altLang="en-US" dirty="0"/>
              <a:t>FLOW CHART OF USER:</a:t>
            </a:r>
          </a:p>
          <a:p>
            <a:endParaRPr lang="en-IN" alt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229</TotalTime>
  <Words>318</Words>
  <Application>WPS Presentation</Application>
  <PresentationFormat>Custom</PresentationFormat>
  <Paragraphs>52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Solstice</vt:lpstr>
      <vt:lpstr>Slide 1</vt:lpstr>
      <vt:lpstr>LocalMart</vt:lpstr>
      <vt:lpstr>Advantages of LocalMart 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admin</cp:lastModifiedBy>
  <cp:revision>44</cp:revision>
  <dcterms:created xsi:type="dcterms:W3CDTF">2020-05-21T07:59:00Z</dcterms:created>
  <dcterms:modified xsi:type="dcterms:W3CDTF">2021-02-27T09:08:42Z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1033-11.2.0.9906</vt:lpwstr>
  </property>
</Properties>
</file>

<file path=docProps/thumbnail.jpeg>
</file>